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86279" autoAdjust="0"/>
  </p:normalViewPr>
  <p:slideViewPr>
    <p:cSldViewPr snapToGrid="0">
      <p:cViewPr varScale="1">
        <p:scale>
          <a:sx n="140" d="100"/>
          <a:sy n="140" d="100"/>
        </p:scale>
        <p:origin x="266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6E27-14CA-453B-960E-316EA0D0BD4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49445-038C-4D6A-9C2B-7F984E7B3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2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that the hospital density follows the population density.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3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heterogenous population density with the less populated Panhandle and West Texas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87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2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49445-038C-4D6A-9C2B-7F984E7B3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2748-2146-465B-8A8A-39BCDBF0C460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7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EB14-6585-49F8-AEE6-2D6BB0009E06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8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4581-930D-41A0-BD90-B7910B01EA26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923F-E3E8-42D5-875B-03E0E6550DE2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8AA3-7D4D-49A1-87DF-0167B547862D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1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C88D-C5C2-4CE3-AE1D-E2052D9A627C}" type="datetime1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7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8E8B8-C4B6-4993-9346-907568126386}" type="datetime1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4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94A-B67A-48A3-84D6-76C219FD0B31}" type="datetime1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6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AD6C-C9A1-401D-87BE-81639F4938CD}" type="datetime1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FD8C-ED24-42B4-926E-9CEF17B72F45}" type="datetime1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8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9EC1-C171-4911-B366-ABAD2B3FF36C}" type="datetime1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0E90A-E951-4879-A9CF-A915DDF1D1EE}" type="datetime1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A342-DADE-4199-A9B8-D316509EA31D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EPPS_Powerpoin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17448"/>
            <a:ext cx="9144000" cy="18556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/>
              </a:rPr>
              <a:t>Modeling Supply and Demand Hospital Bed Imbalances</a:t>
            </a:r>
            <a:br>
              <a:rPr lang="en-US" sz="2800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US" sz="2800" b="0" i="0" dirty="0">
                <a:solidFill>
                  <a:srgbClr val="333333"/>
                </a:solidFill>
                <a:effectLst/>
                <a:latin typeface="Helvetica Neue"/>
              </a:rPr>
              <a:t>in Texas and Their Contributing Cultural Factors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3074"/>
            <a:ext cx="6400800" cy="3306078"/>
          </a:xfrm>
        </p:spPr>
        <p:txBody>
          <a:bodyPr>
            <a:normAutofit fontScale="47500" lnSpcReduction="20000"/>
          </a:bodyPr>
          <a:lstStyle/>
          <a:p>
            <a:r>
              <a:rPr lang="en-US" sz="3400" b="1" dirty="0"/>
              <a:t>Michael Tiefelsdorf</a:t>
            </a:r>
          </a:p>
          <a:p>
            <a:r>
              <a:rPr lang="en-US" sz="2300" b="1" dirty="0"/>
              <a:t>The University of Texas at Dallas</a:t>
            </a:r>
          </a:p>
          <a:p>
            <a:r>
              <a:rPr lang="en-US" sz="2400" b="1" dirty="0"/>
              <a:t>tiefelsdorf@utdallas.edu</a:t>
            </a:r>
          </a:p>
          <a:p>
            <a:endParaRPr lang="en-US" sz="2800" b="1" dirty="0"/>
          </a:p>
          <a:p>
            <a:r>
              <a:rPr lang="en-US" sz="3400" b="1" dirty="0"/>
              <a:t>Priyanka Vyas</a:t>
            </a:r>
          </a:p>
          <a:p>
            <a:r>
              <a:rPr lang="en-US" sz="2400" b="1" dirty="0"/>
              <a:t>San Jose State University</a:t>
            </a:r>
          </a:p>
          <a:p>
            <a:endParaRPr lang="en-US" sz="2900" b="1" dirty="0"/>
          </a:p>
          <a:p>
            <a:r>
              <a:rPr lang="en-US" sz="3400" b="1" dirty="0" err="1"/>
              <a:t>Amanuel</a:t>
            </a:r>
            <a:r>
              <a:rPr lang="en-US" sz="3400" b="1" dirty="0"/>
              <a:t> </a:t>
            </a:r>
            <a:r>
              <a:rPr lang="en-US" sz="3400" b="1" dirty="0" err="1"/>
              <a:t>Abuhay</a:t>
            </a:r>
            <a:endParaRPr lang="en-US" sz="3400" b="1" dirty="0"/>
          </a:p>
          <a:p>
            <a:r>
              <a:rPr lang="en-US" sz="2400" b="1" dirty="0"/>
              <a:t>The University of Texas at Dallas</a:t>
            </a:r>
          </a:p>
          <a:p>
            <a:endParaRPr lang="en-US" b="1" dirty="0"/>
          </a:p>
          <a:p>
            <a:r>
              <a:rPr lang="en-US" b="1" dirty="0"/>
              <a:t>Virtual NARSC Meeting</a:t>
            </a:r>
          </a:p>
          <a:p>
            <a:r>
              <a:rPr lang="en-US" b="1" dirty="0"/>
              <a:t>November 11</a:t>
            </a:r>
            <a:r>
              <a:rPr lang="en-US" b="1" baseline="30000" dirty="0"/>
              <a:t>th</a:t>
            </a:r>
            <a:r>
              <a:rPr lang="en-US" b="1" dirty="0"/>
              <a:t>, 2020</a:t>
            </a:r>
          </a:p>
          <a:p>
            <a:endParaRPr lang="en-US" b="1" dirty="0"/>
          </a:p>
          <a:p>
            <a:r>
              <a:rPr lang="en-US" b="1" dirty="0"/>
              <a:t>See the detailed analysis at http://www.spatialfiltering.com/ThinkR/Downloads/HospitalAccessInTX.html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z="1600" b="1" smtClean="0"/>
              <a:t>1</a:t>
            </a:fld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77542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accent6"/>
                </a:solidFill>
              </a:rPr>
              <a:t>Challenge: Estimating adaptive Bandwidths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8076"/>
                <a:ext cx="8229600" cy="124713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adaptive bandwidths for hospitals (global bandwidth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dirty="0"/>
                  <a:t>) and for the block-groups (global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dirty="0"/>
                  <a:t>) follow the densities of the hospitals and population distributions.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8076"/>
                <a:ext cx="8229600" cy="1247136"/>
              </a:xfrm>
              <a:blipFill>
                <a:blip r:embed="rId2"/>
                <a:stretch>
                  <a:fillRect l="-815" t="-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35A32-95F8-4AA8-8122-9C4A1164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7" y="2975212"/>
            <a:ext cx="373564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1CE03-9370-4433-A1B2-BEE8144D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17" y="2975212"/>
            <a:ext cx="38489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Identifying the Supply and Demand Imbalance (</a:t>
            </a:r>
            <a:r>
              <a:rPr lang="en-US" sz="2800" dirty="0" err="1">
                <a:solidFill>
                  <a:schemeClr val="accent6"/>
                </a:solidFill>
              </a:rPr>
              <a:t>i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6"/>
            <a:ext cx="8229600" cy="1247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differences at the pixel level of both log-density surfaces are used to model the </a:t>
            </a:r>
            <a:r>
              <a:rPr lang="en-US" b="1" i="1" dirty="0"/>
              <a:t>supply and demand imbalances </a:t>
            </a:r>
            <a:r>
              <a:rPr lang="en-US" dirty="0"/>
              <a:t>by means of a log-relative risk surface.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9F597-B95C-4059-8C90-DED8C709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4" y="2975212"/>
            <a:ext cx="3819348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F6412-348F-4BA1-BB65-95FCBE5D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67" y="2975212"/>
            <a:ext cx="38526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9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Identifying the Supply and Demand Imbalance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8076"/>
                <a:ext cx="3623481" cy="50821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/>
                  <a:t>The </a:t>
                </a:r>
                <a:r>
                  <a:rPr lang="en-US" sz="1600" b="1" i="1" dirty="0"/>
                  <a:t>log-relative risk </a:t>
                </a:r>
                <a:r>
                  <a:rPr lang="en-US" sz="1600" dirty="0"/>
                  <a:t>(LRR) compares the hospital supply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𝑏𝑒𝑑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 against the population demand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𝑝𝑜𝑝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/>
                  <a:t> by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𝐿𝑅𝑅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  <m:t>𝑏𝑒𝑑</m:t>
                                    </m:r>
                                  </m:sub>
                                </m:s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observe for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𝐿𝑅𝑅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under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supply</m:t>
                              </m:r>
                              <m:r>
                                <a:rPr lang="en-US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</a:rPr>
                                <m:t>balanced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latin typeface="Cambria Math" panose="02040503050406030204" pitchFamily="18" charset="0"/>
                                </a:rPr>
                                <m:t>supply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over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5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supply</m:t>
                              </m:r>
                              <m:r>
                                <a:rPr lang="en-US" sz="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sz="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endParaRPr lang="en-US" sz="1600" b="1" i="1" dirty="0"/>
              </a:p>
              <a:p>
                <a:r>
                  <a:rPr lang="en-US" sz="1600" b="1" i="1" dirty="0"/>
                  <a:t>Significance contours </a:t>
                </a:r>
                <a:r>
                  <a:rPr lang="en-US" sz="1600" dirty="0"/>
                  <a:t>identify extreme imbalances.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8076"/>
                <a:ext cx="3623481" cy="5082157"/>
              </a:xfrm>
              <a:blipFill>
                <a:blip r:embed="rId2"/>
                <a:stretch>
                  <a:fillRect l="-505" t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60D43-4EE1-4B4F-A4A9-4A14A48E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85" y="1542198"/>
            <a:ext cx="5107541" cy="493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9B17E-FADB-41F4-A1B1-03EF5DCF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96" y="4011078"/>
            <a:ext cx="2102488" cy="20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Aggregating Pixel </a:t>
            </a:r>
            <a:r>
              <a:rPr lang="en-US" sz="2800" i="1" dirty="0">
                <a:solidFill>
                  <a:schemeClr val="accent6"/>
                </a:solidFill>
              </a:rPr>
              <a:t>LRR</a:t>
            </a:r>
            <a:r>
              <a:rPr lang="en-US" sz="2800" dirty="0">
                <a:solidFill>
                  <a:schemeClr val="accent6"/>
                </a:solidFill>
              </a:rPr>
              <a:t> into the County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8076"/>
                <a:ext cx="3652361" cy="48517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1" i="1" dirty="0"/>
                  <a:t>Dependent variable </a:t>
                </a:r>
                <a:r>
                  <a:rPr lang="en-US" sz="1600" dirty="0"/>
                  <a:t>at the county level:</a:t>
                </a:r>
              </a:p>
              <a:p>
                <a:r>
                  <a:rPr lang="en-US" sz="1600" dirty="0"/>
                  <a:t>The </a:t>
                </a:r>
                <a:r>
                  <a:rPr lang="en-US" sz="1600" b="1" i="1" dirty="0"/>
                  <a:t>average LRR pixel values </a:t>
                </a:r>
                <a:r>
                  <a:rPr lang="en-US" sz="1600" dirty="0"/>
                  <a:t>within each county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provides an estimate of the supply and demand imbalance within a county: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𝐿𝐿𝑅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r>
                  <a:rPr lang="en-US" sz="1600" dirty="0"/>
                  <a:t>Due to the </a:t>
                </a:r>
                <a:r>
                  <a:rPr lang="en-US" sz="1600" b="1" i="1" dirty="0"/>
                  <a:t>varying number of pixels </a:t>
                </a:r>
                <a:r>
                  <a:rPr lang="en-US" sz="1600" dirty="0"/>
                  <a:t>in each county and the </a:t>
                </a:r>
                <a:r>
                  <a:rPr lang="en-US" sz="1600" b="1" i="1" dirty="0"/>
                  <a:t>heterogeneous distribution </a:t>
                </a:r>
                <a:r>
                  <a:rPr lang="en-US" sz="1600" dirty="0"/>
                  <a:t>of the LRR values within each county, the county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become </a:t>
                </a:r>
                <a:r>
                  <a:rPr lang="en-US" sz="1600" b="1" i="1" dirty="0"/>
                  <a:t>heteroscedastic</a:t>
                </a:r>
                <a:r>
                  <a:rPr lang="en-US" sz="1600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8076"/>
                <a:ext cx="3652361" cy="4851779"/>
              </a:xfrm>
              <a:blipFill>
                <a:blip r:embed="rId2"/>
                <a:stretch>
                  <a:fillRect l="-83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A37C-4C2C-44C9-82AD-CB01B973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62" y="1573881"/>
            <a:ext cx="4887275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5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2218"/>
            <a:ext cx="8229600" cy="742116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Relationship between Potential Explanatory Variables  and County Level Supply and Demand Imbalances (</a:t>
            </a:r>
            <a:r>
              <a:rPr lang="en-US" sz="2800" dirty="0" err="1">
                <a:solidFill>
                  <a:schemeClr val="accent6"/>
                </a:solidFill>
              </a:rPr>
              <a:t>i</a:t>
            </a:r>
            <a:r>
              <a:rPr lang="en-US" sz="2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54" y="2137512"/>
            <a:ext cx="3214049" cy="3983510"/>
          </a:xfrm>
        </p:spPr>
        <p:txBody>
          <a:bodyPr>
            <a:normAutofit/>
          </a:bodyPr>
          <a:lstStyle/>
          <a:p>
            <a:r>
              <a:rPr lang="en-US" sz="2000" dirty="0"/>
              <a:t>If necessary, the exogenous variables are </a:t>
            </a:r>
            <a:r>
              <a:rPr lang="en-US" sz="2000" b="1" i="1" dirty="0"/>
              <a:t>Box-Cox transformed </a:t>
            </a:r>
            <a:r>
              <a:rPr lang="en-US" sz="2000" dirty="0"/>
              <a:t>to aid linearity of the pairwise relationships.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FA746-F6BB-4EAD-A6ED-10845241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75" y="1961818"/>
            <a:ext cx="4805882" cy="48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6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2218"/>
            <a:ext cx="8229600" cy="742116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Relationship between Potential Explanatory Factors  and County Level Supply and Demand Imbalances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4AA241-163E-4B4E-A351-3BFEA433D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779" y="2255293"/>
            <a:ext cx="281325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19607-C1D2-4A89-8B0E-4B55AE5F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034" y="2255293"/>
            <a:ext cx="2682714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06769-407A-4B41-8A5B-705C706F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289" y="2255293"/>
            <a:ext cx="28547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8645"/>
            <a:ext cx="8229600" cy="7574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</a:rPr>
              <a:t>Final Model Using Cultural Variables and Adjusting for Heteroscedasticity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544C9-74A0-4AC5-8642-8A41755AD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78" y="1884843"/>
            <a:ext cx="6458160" cy="4857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2DC0F8-F90E-4619-99AA-A6815440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15" y="2053521"/>
            <a:ext cx="4364757" cy="42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2218"/>
            <a:ext cx="8229600" cy="550585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Aspatial Model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A4393E-BB24-4BE4-B2E3-3BA8A0C3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392"/>
            <a:ext cx="3841657" cy="4766477"/>
          </a:xfrm>
        </p:spPr>
        <p:txBody>
          <a:bodyPr>
            <a:normAutofit/>
          </a:bodyPr>
          <a:lstStyle/>
          <a:p>
            <a:r>
              <a:rPr lang="en-US" sz="2400" dirty="0"/>
              <a:t>Absence of aspatial model violations:</a:t>
            </a:r>
          </a:p>
          <a:p>
            <a:pPr lvl="1"/>
            <a:r>
              <a:rPr lang="en-US" sz="2000" dirty="0"/>
              <a:t>None of the independent variables are </a:t>
            </a:r>
            <a:r>
              <a:rPr lang="en-US" sz="2000" b="1" i="1" dirty="0"/>
              <a:t>multicollinear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Stark </a:t>
            </a:r>
            <a:r>
              <a:rPr lang="en-US" sz="2000" b="1" i="1" dirty="0"/>
              <a:t>non-linearities</a:t>
            </a:r>
            <a:r>
              <a:rPr lang="en-US" sz="2000" dirty="0"/>
              <a:t> are not present.</a:t>
            </a:r>
          </a:p>
          <a:p>
            <a:pPr lvl="1"/>
            <a:r>
              <a:rPr lang="en-US" sz="2000" dirty="0"/>
              <a:t>The residuals are </a:t>
            </a:r>
            <a:r>
              <a:rPr lang="en-US" sz="2000" b="1" i="1" dirty="0"/>
              <a:t>normally distributed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Just Howard County (central TX along I 20) is a </a:t>
            </a:r>
            <a:r>
              <a:rPr lang="en-US" sz="2000" b="1" i="1" dirty="0"/>
              <a:t>potential outlier</a:t>
            </a:r>
            <a:r>
              <a:rPr lang="en-US" sz="2000" dirty="0"/>
              <a:t> and influential observation.</a:t>
            </a:r>
            <a:br>
              <a:rPr lang="en-US" sz="2000" dirty="0"/>
            </a:br>
            <a:r>
              <a:rPr lang="en-US" sz="1400" dirty="0"/>
              <a:t>Its over-supply is substantially higher than expected, perhaps due to a concentration of state hospitals.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B60A6-E0FB-42C5-8E0F-19292D52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57" y="1825392"/>
            <a:ext cx="4845143" cy="4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2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82218"/>
            <a:ext cx="8229600" cy="550585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/>
                </a:solidFill>
              </a:rPr>
              <a:t>Spatial Model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77F1C-E72E-47B4-9720-D7E379B16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872854" cy="4756150"/>
          </a:xfrm>
        </p:spPr>
        <p:txBody>
          <a:bodyPr>
            <a:normAutofit/>
          </a:bodyPr>
          <a:lstStyle/>
          <a:p>
            <a:r>
              <a:rPr lang="en-US" sz="1800" dirty="0"/>
              <a:t>Spatial autocorrelation is expected due to the </a:t>
            </a:r>
            <a:r>
              <a:rPr lang="en-US" sz="1800" b="1" i="1" dirty="0"/>
              <a:t>spatial spill-over characteristics </a:t>
            </a:r>
            <a:r>
              <a:rPr lang="en-US" sz="1800" dirty="0"/>
              <a:t>of the kernel density smoother.</a:t>
            </a:r>
          </a:p>
          <a:p>
            <a:r>
              <a:rPr lang="en-US" sz="1800" dirty="0"/>
              <a:t>The residual pattern exhibit significant </a:t>
            </a:r>
            <a:r>
              <a:rPr lang="en-US" sz="1800" b="1" i="1" dirty="0"/>
              <a:t>positive autocorrelation</a:t>
            </a:r>
            <a:r>
              <a:rPr lang="en-US" sz="1800" dirty="0"/>
              <a:t>.</a:t>
            </a:r>
          </a:p>
          <a:p>
            <a:r>
              <a:rPr lang="en-US" sz="1800" dirty="0"/>
              <a:t>However, none of the standard spatial autoregressive models matches the pattern of the </a:t>
            </a:r>
            <a:r>
              <a:rPr lang="en-US" sz="1800" b="1" i="1" dirty="0"/>
              <a:t>spatial correlogram</a:t>
            </a:r>
            <a:r>
              <a:rPr lang="en-US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A21C4-5CAF-41F1-8C75-F1BFF551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54" y="1732803"/>
            <a:ext cx="2809536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99135-C0D2-4481-AD42-535B43FF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90" y="1732803"/>
            <a:ext cx="280664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1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5"/>
            <a:ext cx="8229600" cy="488426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The log-relative risks, which were introduced in spatial epidemiology, are applicable in </a:t>
            </a:r>
            <a:r>
              <a:rPr lang="en-US" sz="2800" b="1" i="1" dirty="0"/>
              <a:t>economic regional studies </a:t>
            </a:r>
            <a:r>
              <a:rPr lang="en-US" sz="2800" dirty="0"/>
              <a:t>of supply and demand imbalances.</a:t>
            </a:r>
          </a:p>
          <a:p>
            <a:r>
              <a:rPr lang="en-US" sz="2800" dirty="0"/>
              <a:t>The adaptive bandwidth estimates show that the </a:t>
            </a:r>
            <a:r>
              <a:rPr lang="en-US" sz="2800" b="1" i="1" dirty="0"/>
              <a:t>average travel distance</a:t>
            </a:r>
            <a:r>
              <a:rPr lang="en-US" sz="2800" dirty="0"/>
              <a:t> is</a:t>
            </a:r>
          </a:p>
          <a:p>
            <a:pPr lvl="1"/>
            <a:r>
              <a:rPr lang="en-US" dirty="0"/>
              <a:t>around 10 km in urban areas (~20 minutes travel time)</a:t>
            </a:r>
          </a:p>
          <a:p>
            <a:pPr lvl="1"/>
            <a:r>
              <a:rPr lang="en-US" dirty="0"/>
              <a:t>around 100 km in rural areas (~60 minutes travel time)</a:t>
            </a:r>
          </a:p>
          <a:p>
            <a:r>
              <a:rPr lang="en-US" sz="2800" dirty="0"/>
              <a:t>Some </a:t>
            </a:r>
            <a:r>
              <a:rPr lang="en-US" sz="2800" b="1" i="1" dirty="0"/>
              <a:t>rural counties </a:t>
            </a:r>
            <a:r>
              <a:rPr lang="en-US" sz="2800" dirty="0"/>
              <a:t>in the Hill Country and Panhandle exhibit an unexpected potential over-supply.</a:t>
            </a:r>
          </a:p>
          <a:p>
            <a:r>
              <a:rPr lang="en-US" sz="2800" dirty="0"/>
              <a:t>In general, the </a:t>
            </a:r>
            <a:r>
              <a:rPr lang="en-US" sz="2800" b="1" i="1" dirty="0"/>
              <a:t>metropolitan fringe </a:t>
            </a:r>
            <a:r>
              <a:rPr lang="en-US" sz="2800" dirty="0"/>
              <a:t>is under-supplied.</a:t>
            </a:r>
          </a:p>
          <a:p>
            <a:r>
              <a:rPr lang="en-US" sz="2800" b="1" i="1" dirty="0"/>
              <a:t>Cultural characteristics </a:t>
            </a:r>
            <a:r>
              <a:rPr lang="en-US" sz="2800" dirty="0"/>
              <a:t>influence the supply and demand imbalance more than economic and demographic factors.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78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Introduction: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5"/>
            <a:ext cx="8229600" cy="4788731"/>
          </a:xfrm>
        </p:spPr>
        <p:txBody>
          <a:bodyPr/>
          <a:lstStyle/>
          <a:p>
            <a:r>
              <a:rPr lang="en-US" sz="2800" dirty="0"/>
              <a:t>In most counties Texas’s </a:t>
            </a:r>
            <a:r>
              <a:rPr lang="en-US" sz="2800" b="1" i="1" dirty="0"/>
              <a:t>population base is rapidly expanding</a:t>
            </a:r>
            <a:r>
              <a:rPr lang="en-US" sz="2800" dirty="0"/>
              <a:t>.</a:t>
            </a:r>
          </a:p>
          <a:p>
            <a:r>
              <a:rPr lang="en-US" sz="2800" dirty="0"/>
              <a:t>The </a:t>
            </a:r>
            <a:r>
              <a:rPr lang="en-US" sz="2800" b="1" i="1" dirty="0"/>
              <a:t>health care supply has problems keeping </a:t>
            </a:r>
            <a:r>
              <a:rPr lang="en-US" sz="2800" dirty="0"/>
              <a:t>up with this growth in demand.</a:t>
            </a:r>
          </a:p>
          <a:p>
            <a:r>
              <a:rPr lang="en-US" sz="2800" dirty="0"/>
              <a:t>In fact, in several rural counties the </a:t>
            </a:r>
            <a:r>
              <a:rPr lang="en-US" sz="2800" b="1" i="1" dirty="0"/>
              <a:t>supply is shrinking</a:t>
            </a:r>
            <a:r>
              <a:rPr lang="en-US" sz="2800" dirty="0"/>
              <a:t>, e.g., due to hospital closures.</a:t>
            </a:r>
          </a:p>
          <a:p>
            <a:r>
              <a:rPr lang="en-US" sz="2800" dirty="0"/>
              <a:t>A well-known </a:t>
            </a:r>
            <a:r>
              <a:rPr lang="en-US" sz="2800" b="1" i="1" dirty="0"/>
              <a:t>imbalance</a:t>
            </a:r>
            <a:r>
              <a:rPr lang="en-US" sz="2800" dirty="0"/>
              <a:t> between demand and supply exist </a:t>
            </a:r>
            <a:r>
              <a:rPr lang="en-US" sz="2800" b="1" i="1" dirty="0"/>
              <a:t>on several spatial scales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within metropolitan areas</a:t>
            </a:r>
          </a:p>
          <a:p>
            <a:pPr lvl="1"/>
            <a:r>
              <a:rPr lang="en-US" sz="2400" dirty="0"/>
              <a:t>remote rural regions versus more urbanized regions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A342-DADE-4199-A9B8-D316509EA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5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5"/>
            <a:ext cx="8229600" cy="4884265"/>
          </a:xfrm>
        </p:spPr>
        <p:txBody>
          <a:bodyPr>
            <a:normAutofit/>
          </a:bodyPr>
          <a:lstStyle/>
          <a:p>
            <a:r>
              <a:rPr lang="en-US" sz="2200" dirty="0"/>
              <a:t>Spatial econometric models must account for </a:t>
            </a:r>
            <a:r>
              <a:rPr lang="en-US" sz="2200" b="1" i="1" dirty="0"/>
              <a:t>heteroscedasticity</a:t>
            </a:r>
            <a:r>
              <a:rPr lang="en-US" sz="2200" dirty="0"/>
              <a:t> of the spatial aggregates.</a:t>
            </a:r>
          </a:p>
          <a:p>
            <a:r>
              <a:rPr lang="en-US" sz="2200" dirty="0"/>
              <a:t>The spatial </a:t>
            </a:r>
            <a:r>
              <a:rPr lang="en-US" sz="2200" b="1" i="1" dirty="0"/>
              <a:t>spill-over effects </a:t>
            </a:r>
            <a:r>
              <a:rPr lang="en-US" sz="2200" dirty="0"/>
              <a:t>of spatial smoothers almost always </a:t>
            </a:r>
            <a:r>
              <a:rPr lang="en-US" sz="2200" b="1" i="1" dirty="0"/>
              <a:t>induce spatial autocorrelation</a:t>
            </a:r>
            <a:r>
              <a:rPr lang="en-US" sz="2200" dirty="0"/>
              <a:t>.</a:t>
            </a:r>
          </a:p>
          <a:p>
            <a:r>
              <a:rPr lang="en-US" sz="2200" b="1" i="1" dirty="0"/>
              <a:t>Heterogeneity</a:t>
            </a:r>
            <a:r>
              <a:rPr lang="en-US" sz="2200" dirty="0"/>
              <a:t> in the demand of local populations and hospital efficiencies can be incorporated by </a:t>
            </a:r>
            <a:r>
              <a:rPr lang="en-US" sz="2200" b="1" i="1" dirty="0"/>
              <a:t>adjusting the weights</a:t>
            </a:r>
            <a:r>
              <a:rPr lang="en-US" sz="2200" dirty="0"/>
              <a:t>.</a:t>
            </a:r>
          </a:p>
          <a:p>
            <a:r>
              <a:rPr lang="en-US" sz="2200" dirty="0"/>
              <a:t>Individual hospitals could be </a:t>
            </a:r>
            <a:r>
              <a:rPr lang="en-US" sz="2200" b="1" i="1" dirty="0"/>
              <a:t>disaggregated into wards </a:t>
            </a:r>
            <a:r>
              <a:rPr lang="en-US" sz="2200" dirty="0"/>
              <a:t>with their bed counts to model varying catchment areas by specialization.</a:t>
            </a:r>
          </a:p>
          <a:p>
            <a:r>
              <a:rPr lang="en-US" sz="2200" dirty="0"/>
              <a:t>The proposed methodology can be </a:t>
            </a:r>
            <a:r>
              <a:rPr lang="en-US" sz="2200" b="1" i="1" dirty="0"/>
              <a:t>applied in other fields</a:t>
            </a:r>
            <a:r>
              <a:rPr lang="en-US" sz="2200" dirty="0"/>
              <a:t> of spatial studies, such as evaluating potential food deserts, i.e., demand for and supply of affordable and </a:t>
            </a:r>
            <a:r>
              <a:rPr lang="en-US" sz="2200"/>
              <a:t>quality food.</a:t>
            </a:r>
            <a:endParaRPr lang="en-US" sz="2200" dirty="0"/>
          </a:p>
          <a:p>
            <a:r>
              <a:rPr lang="en-US" sz="2200" dirty="0"/>
              <a:t>For more information see:</a:t>
            </a:r>
            <a:br>
              <a:rPr lang="en-US" sz="2200" dirty="0"/>
            </a:br>
            <a:r>
              <a:rPr lang="en-US" sz="1800" dirty="0">
                <a:solidFill>
                  <a:srgbClr val="0070C0"/>
                </a:solidFill>
              </a:rPr>
              <a:t>http://www.spatialfiltering.com/ThinkR/Downloads/HospitalAccessInTX.html</a:t>
            </a:r>
            <a:endParaRPr lang="en-US" sz="2200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9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5"/>
            <a:ext cx="8229600" cy="488426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11A09-A65B-4347-9F09-5ED9FD0B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1639534"/>
            <a:ext cx="6171965" cy="49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Introduction: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Estimate with an economic supply and demand modeling approach potential </a:t>
            </a:r>
            <a:r>
              <a:rPr lang="en-US" sz="2800" b="1" i="1" dirty="0"/>
              <a:t>imbalances between available hospital beds and the underlying population need </a:t>
            </a:r>
            <a:r>
              <a:rPr lang="en-US" sz="2800" dirty="0"/>
              <a:t>in Texas.</a:t>
            </a:r>
          </a:p>
          <a:p>
            <a:r>
              <a:rPr lang="en-US" sz="2800" dirty="0"/>
              <a:t>Explain the estimated imbalances on the county level with exogenous factors in an </a:t>
            </a:r>
            <a:r>
              <a:rPr lang="en-US" sz="2800" b="1" i="1" dirty="0"/>
              <a:t>econometric spatial regression</a:t>
            </a:r>
            <a:r>
              <a:rPr lang="en-US" sz="2800" dirty="0"/>
              <a:t> model.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20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Data Sources (</a:t>
            </a:r>
            <a:r>
              <a:rPr lang="en-US" dirty="0" err="1">
                <a:solidFill>
                  <a:schemeClr val="accent6"/>
                </a:solidFill>
              </a:rPr>
              <a:t>i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8075"/>
                <a:ext cx="8229600" cy="45259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u="sng" dirty="0"/>
                  <a:t>Geographic reference frame:</a:t>
                </a:r>
              </a:p>
              <a:p>
                <a:pPr lvl="1"/>
                <a:r>
                  <a:rPr lang="en-US" dirty="0"/>
                  <a:t>The spatial supply and demand </a:t>
                </a:r>
                <a:r>
                  <a:rPr lang="en-US" b="1" i="1" dirty="0"/>
                  <a:t>densities</a:t>
                </a:r>
                <a:r>
                  <a:rPr lang="en-US" dirty="0"/>
                  <a:t> are estimate on </a:t>
                </a:r>
                <a:r>
                  <a:rPr lang="en-US" sz="2800" dirty="0"/>
                  <a:t>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800" dirty="0"/>
                  <a:t> grid.</a:t>
                </a:r>
                <a:endParaRPr lang="en-US" dirty="0"/>
              </a:p>
              <a:p>
                <a:pPr lvl="1"/>
                <a:r>
                  <a:rPr lang="en-US" dirty="0"/>
                  <a:t>However, to account for </a:t>
                </a:r>
                <a:r>
                  <a:rPr lang="en-US" b="1" i="1" dirty="0"/>
                  <a:t>cross-state-line commuting flows</a:t>
                </a:r>
                <a:r>
                  <a:rPr lang="en-US" dirty="0"/>
                  <a:t> for health care services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i="1" dirty="0"/>
                  <a:t>guard buffer</a:t>
                </a:r>
                <a:r>
                  <a:rPr lang="en-US" dirty="0"/>
                  <a:t> around Texas has been implemented.</a:t>
                </a:r>
              </a:p>
              <a:p>
                <a:pPr lvl="1"/>
                <a:r>
                  <a:rPr lang="en-US" dirty="0"/>
                  <a:t>The subsequent </a:t>
                </a:r>
                <a:r>
                  <a:rPr lang="en-US" b="1" i="1" dirty="0"/>
                  <a:t>econometric model</a:t>
                </a:r>
                <a:r>
                  <a:rPr lang="en-US" dirty="0"/>
                  <a:t> focuses on the 254 Texan counties.</a:t>
                </a:r>
              </a:p>
              <a:p>
                <a:r>
                  <a:rPr lang="en-US" u="sng" dirty="0"/>
                  <a:t>Hospital demand</a:t>
                </a:r>
              </a:p>
              <a:p>
                <a:pPr lvl="1"/>
                <a:r>
                  <a:rPr lang="en-US" dirty="0"/>
                  <a:t>Adjusted 2018 </a:t>
                </a:r>
                <a:r>
                  <a:rPr lang="en-US" b="1" i="1" dirty="0"/>
                  <a:t>population counts </a:t>
                </a:r>
                <a:r>
                  <a:rPr lang="en-US" dirty="0"/>
                  <a:t>(excluding army personal and a fraction of veterans) at </a:t>
                </a:r>
                <a:r>
                  <a:rPr lang="en-US" b="1" i="1" dirty="0"/>
                  <a:t>block-group centroids </a:t>
                </a:r>
                <a:r>
                  <a:rPr lang="en-US" dirty="0"/>
                  <a:t>are used to model the </a:t>
                </a:r>
                <a:r>
                  <a:rPr lang="en-US" b="1" i="1" dirty="0"/>
                  <a:t>hospital demand density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8075"/>
                <a:ext cx="8229600" cy="4525963"/>
              </a:xfrm>
              <a:blipFill>
                <a:blip r:embed="rId2"/>
                <a:stretch>
                  <a:fillRect l="-1259" t="-2019" r="-1704" b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21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5960"/>
            <a:ext cx="8229600" cy="114300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Data Sources (ii)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A8F3653-7007-4E74-BCCD-7694F4957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26435"/>
            <a:ext cx="4040188" cy="639762"/>
          </a:xfrm>
        </p:spPr>
        <p:txBody>
          <a:bodyPr>
            <a:normAutofit/>
          </a:bodyPr>
          <a:lstStyle/>
          <a:p>
            <a:r>
              <a:rPr lang="en-US" u="sng" dirty="0"/>
              <a:t>Hospital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666197"/>
                <a:ext cx="4040188" cy="395128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To model the supply a filtered set of hospitals in Texas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=623</m:t>
                    </m:r>
                  </m:oMath>
                </a14:m>
                <a:r>
                  <a:rPr lang="en-US" dirty="0"/>
                  <a:t>) — </a:t>
                </a:r>
                <a:r>
                  <a:rPr lang="en-US" i="1" dirty="0"/>
                  <a:t>excluding army or veterans' hospitals </a:t>
                </a:r>
                <a:r>
                  <a:rPr lang="en-US" dirty="0"/>
                  <a:t>— were obtained from the Center for Medicare &amp; Medicaid Services.</a:t>
                </a:r>
              </a:p>
              <a:p>
                <a:r>
                  <a:rPr lang="en-US" dirty="0"/>
                  <a:t>Their </a:t>
                </a:r>
                <a:r>
                  <a:rPr lang="en-US" b="1" i="1" dirty="0"/>
                  <a:t>locations </a:t>
                </a:r>
                <a:r>
                  <a:rPr lang="en-US" dirty="0"/>
                  <a:t>and </a:t>
                </a:r>
                <a:r>
                  <a:rPr lang="en-US" b="1" i="1" dirty="0"/>
                  <a:t>number of beds </a:t>
                </a:r>
                <a:r>
                  <a:rPr lang="en-US" dirty="0"/>
                  <a:t>(</a:t>
                </a:r>
                <a:r>
                  <a:rPr lang="en-US" i="1" dirty="0"/>
                  <a:t>total 64,168</a:t>
                </a:r>
                <a:r>
                  <a:rPr lang="en-US" dirty="0"/>
                  <a:t>) are used to model the hospital supply density.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666197"/>
                <a:ext cx="4040188" cy="3951288"/>
              </a:xfrm>
              <a:blipFill>
                <a:blip r:embed="rId3"/>
                <a:stretch>
                  <a:fillRect l="-1659" t="-924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C9A355B-CF0F-430D-98B4-17A1BD5D1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2026435"/>
            <a:ext cx="4260139" cy="639762"/>
          </a:xfrm>
        </p:spPr>
        <p:txBody>
          <a:bodyPr>
            <a:normAutofit/>
          </a:bodyPr>
          <a:lstStyle/>
          <a:p>
            <a:r>
              <a:rPr lang="en-US" dirty="0"/>
              <a:t>Hospital Locations (incl. buffer)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E2F8-27DC-439A-9DAB-E774591D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2711893"/>
            <a:ext cx="4041775" cy="385989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49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0550"/>
            <a:ext cx="8229600" cy="114300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Data Sources (iii)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905FB1-67C4-4035-A201-EFB700E96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81025"/>
            <a:ext cx="4040188" cy="639762"/>
          </a:xfrm>
        </p:spPr>
        <p:txBody>
          <a:bodyPr>
            <a:normAutofit/>
          </a:bodyPr>
          <a:lstStyle/>
          <a:p>
            <a:r>
              <a:rPr lang="en-US" u="sng" dirty="0"/>
              <a:t>Exogenous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720787"/>
                <a:ext cx="4040188" cy="395128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/>
                  <a:t>On the county level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=254</m:t>
                    </m:r>
                  </m:oMath>
                </a14:m>
                <a:r>
                  <a:rPr lang="en-US" sz="2000" dirty="0"/>
                  <a:t>) data are used to model the local supply and demand imbalances: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2018 ACS data,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2016 presidential election outcomes, and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2010 U.S. Religion Census data.</a:t>
                </a:r>
              </a:p>
              <a:p>
                <a:pPr>
                  <a:lnSpc>
                    <a:spcPct val="9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720787"/>
                <a:ext cx="4040188" cy="3951288"/>
              </a:xfrm>
              <a:blipFill>
                <a:blip r:embed="rId3"/>
                <a:stretch>
                  <a:fillRect l="-135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231A50-07E8-46FD-BA1D-DBB73535A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2081025"/>
            <a:ext cx="4041775" cy="639762"/>
          </a:xfrm>
        </p:spPr>
        <p:txBody>
          <a:bodyPr>
            <a:normAutofit/>
          </a:bodyPr>
          <a:lstStyle/>
          <a:p>
            <a:r>
              <a:rPr lang="en-US" dirty="0"/>
              <a:t>Population Distribution in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BE663-551B-4FB8-A30A-94147AEF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49" y="2720787"/>
            <a:ext cx="4031926" cy="395128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7353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921"/>
            <a:ext cx="8229600" cy="86494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Challenges Identifying the Supply and Demand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5527"/>
            <a:ext cx="8229600" cy="4217159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/>
              <a:t>Hospital bed supply: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catchment area </a:t>
            </a:r>
            <a:r>
              <a:rPr lang="en-US" dirty="0"/>
              <a:t>around the hospitals varies widely following the population density pattern.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capacity of hospitals </a:t>
            </a:r>
            <a:r>
              <a:rPr lang="en-US" dirty="0"/>
              <a:t>is heterogeneous.</a:t>
            </a:r>
          </a:p>
          <a:p>
            <a:r>
              <a:rPr lang="en-US" u="sng" dirty="0"/>
              <a:t>Population demand: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activity field </a:t>
            </a:r>
            <a:r>
              <a:rPr lang="en-US" dirty="0"/>
              <a:t>of the population varies widely from metropolitan to rural locations.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population count </a:t>
            </a:r>
            <a:r>
              <a:rPr lang="en-US" dirty="0"/>
              <a:t>in the block-groups is heterogeneous.</a:t>
            </a:r>
          </a:p>
          <a:p>
            <a:r>
              <a:rPr lang="en-US" u="sng" dirty="0"/>
              <a:t>Solution: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Model the supply and demand surfaces with an </a:t>
            </a:r>
            <a:r>
              <a:rPr lang="en-US" b="1" i="1" u="sng" dirty="0"/>
              <a:t>adaptive</a:t>
            </a:r>
            <a:r>
              <a:rPr lang="en-US" b="1" i="1" dirty="0"/>
              <a:t> and </a:t>
            </a:r>
            <a:r>
              <a:rPr lang="en-US" b="1" i="1" u="sng" dirty="0"/>
              <a:t>weighted</a:t>
            </a:r>
            <a:r>
              <a:rPr lang="en-US" b="1" i="1" dirty="0"/>
              <a:t> kernel density</a:t>
            </a:r>
            <a:r>
              <a:rPr lang="en-US" dirty="0"/>
              <a:t> estimator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50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accent6"/>
                </a:solidFill>
              </a:rPr>
              <a:t>Concepts: Weighted &amp; Adaptive Kernel Densities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CD150-2163-4451-B03F-7E6ACCC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076"/>
            <a:ext cx="2593075" cy="85817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05FB04-EAF4-4F21-8BE3-3B917201277C}"/>
              </a:ext>
            </a:extLst>
          </p:cNvPr>
          <p:cNvGrpSpPr/>
          <p:nvPr/>
        </p:nvGrpSpPr>
        <p:grpSpPr>
          <a:xfrm>
            <a:off x="300250" y="2843870"/>
            <a:ext cx="8543500" cy="2743200"/>
            <a:chOff x="300251" y="2490716"/>
            <a:chExt cx="8543500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43DB01-F2EF-4E14-8C08-CAA8D1513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51" y="2490716"/>
              <a:ext cx="2839323" cy="2743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788B0B-878C-4151-9ED1-5C4050B1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74" y="2490716"/>
              <a:ext cx="2839322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22FF0D-F204-450D-8519-59434D1C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428" y="2490716"/>
              <a:ext cx="2839323" cy="27432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2F23D8-284C-4E36-B992-0B06F246F497}"/>
              </a:ext>
            </a:extLst>
          </p:cNvPr>
          <p:cNvSpPr txBox="1"/>
          <p:nvPr/>
        </p:nvSpPr>
        <p:spPr>
          <a:xfrm>
            <a:off x="618622" y="1959272"/>
            <a:ext cx="236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of kernel densities around generator points.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06644-A393-4134-BD62-88030F50D49E}"/>
              </a:ext>
            </a:extLst>
          </p:cNvPr>
          <p:cNvSpPr txBox="1"/>
          <p:nvPr/>
        </p:nvSpPr>
        <p:spPr>
          <a:xfrm>
            <a:off x="3312700" y="1959272"/>
            <a:ext cx="236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of varying weights </a:t>
            </a:r>
            <a:r>
              <a:rPr lang="en-US" dirty="0">
                <a:sym typeface="Wingdings 3" panose="05040102010807070707" pitchFamily="18" charset="2"/>
              </a:rPr>
              <a:t></a:t>
            </a:r>
            <a:r>
              <a:rPr lang="en-US" dirty="0"/>
              <a:t> change of mass under curve.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CCC68-3838-4262-9664-B5605672DB6B}"/>
              </a:ext>
            </a:extLst>
          </p:cNvPr>
          <p:cNvSpPr txBox="1"/>
          <p:nvPr/>
        </p:nvSpPr>
        <p:spPr>
          <a:xfrm>
            <a:off x="6325737" y="1959272"/>
            <a:ext cx="2613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of varying bandwidth </a:t>
            </a:r>
            <a:r>
              <a:rPr lang="en-US" dirty="0">
                <a:sym typeface="Wingdings 3" panose="05040102010807070707" pitchFamily="18" charset="2"/>
              </a:rPr>
              <a:t></a:t>
            </a:r>
            <a:r>
              <a:rPr lang="en-US" dirty="0"/>
              <a:t> change of spatial reach under curve.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C4E14-C7A1-403F-851B-1BF2020AB3F4}"/>
              </a:ext>
            </a:extLst>
          </p:cNvPr>
          <p:cNvSpPr txBox="1"/>
          <p:nvPr/>
        </p:nvSpPr>
        <p:spPr>
          <a:xfrm>
            <a:off x="537029" y="5498988"/>
            <a:ext cx="2361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Enables the prediction of the demand and supply surfaces by </a:t>
            </a:r>
            <a:r>
              <a:rPr lang="en-US" b="1" i="1" dirty="0"/>
              <a:t>spatial interpolation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CAB885-44FC-40E8-BFAE-A69C8B7750CD}"/>
              </a:ext>
            </a:extLst>
          </p:cNvPr>
          <p:cNvSpPr txBox="1"/>
          <p:nvPr/>
        </p:nvSpPr>
        <p:spPr>
          <a:xfrm>
            <a:off x="3312699" y="5547342"/>
            <a:ext cx="2361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</a:t>
            </a:r>
            <a:r>
              <a:rPr lang="en-US" b="1" i="1" dirty="0"/>
              <a:t>beds</a:t>
            </a:r>
            <a:r>
              <a:rPr lang="en-US" dirty="0"/>
              <a:t> and </a:t>
            </a:r>
            <a:r>
              <a:rPr lang="en-US" b="1" i="1" dirty="0"/>
              <a:t>population</a:t>
            </a:r>
            <a:r>
              <a:rPr lang="en-US" dirty="0"/>
              <a:t> count provide the </a:t>
            </a:r>
            <a:r>
              <a:rPr lang="en-US" b="1" i="1" dirty="0"/>
              <a:t>weights</a:t>
            </a:r>
            <a:r>
              <a:rPr lang="en-US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C7EF9-3D7F-431A-9B3D-6C072A61F950}"/>
              </a:ext>
            </a:extLst>
          </p:cNvPr>
          <p:cNvSpPr txBox="1"/>
          <p:nvPr/>
        </p:nvSpPr>
        <p:spPr>
          <a:xfrm>
            <a:off x="6220376" y="5498988"/>
            <a:ext cx="2361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 determines the </a:t>
            </a:r>
            <a:r>
              <a:rPr lang="en-US" b="1" i="1" dirty="0"/>
              <a:t>hospital catchment </a:t>
            </a:r>
            <a:r>
              <a:rPr lang="en-US" dirty="0"/>
              <a:t>areas and </a:t>
            </a:r>
            <a:r>
              <a:rPr lang="en-US" b="1" i="1" dirty="0"/>
              <a:t>population activity fields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00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7A5-E704-40E3-9FFE-68AB1D0D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0802"/>
            <a:ext cx="8229600" cy="51693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accent6"/>
                </a:solidFill>
              </a:rPr>
              <a:t>Challenge: Estimating adaptive Bandwidths (</a:t>
            </a:r>
            <a:r>
              <a:rPr lang="en-US" sz="3200" dirty="0" err="1">
                <a:solidFill>
                  <a:schemeClr val="accent6"/>
                </a:solidFill>
              </a:rPr>
              <a:t>i</a:t>
            </a:r>
            <a:r>
              <a:rPr lang="en-US" sz="3200" dirty="0">
                <a:solidFill>
                  <a:schemeClr val="accent6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8076"/>
                <a:ext cx="8229600" cy="152009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weighted </a:t>
                </a:r>
                <a:r>
                  <a:rPr lang="en-US" b="1" i="1" dirty="0"/>
                  <a:t>adaptive bandwidths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generator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the hospital catchment areas and population activity fields must be </a:t>
                </a:r>
                <a:r>
                  <a:rPr lang="en-US" b="1" i="1" dirty="0"/>
                  <a:t>estimated from the data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Adaptive bandwidths </a:t>
                </a:r>
                <a:r>
                  <a:rPr lang="en-US" b="1" i="1" dirty="0"/>
                  <a:t>vary around a predetermined </a:t>
                </a:r>
                <a:r>
                  <a:rPr lang="en-US" dirty="0"/>
                  <a:t>global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CD150-2163-4451-B03F-7E6ACCC59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8076"/>
                <a:ext cx="8229600" cy="1520092"/>
              </a:xfrm>
              <a:blipFill>
                <a:blip r:embed="rId2"/>
                <a:stretch>
                  <a:fillRect l="-815" t="-6400" r="-889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07C7F-76BF-4D02-9675-A97A802E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BDA342-DADE-4199-A9B8-D316509EA3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DAD59-360B-4D4B-AAB5-0FFCB81BC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09" y="3259806"/>
            <a:ext cx="770680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63025"/>
      </p:ext>
    </p:extLst>
  </p:cSld>
  <p:clrMapOvr>
    <a:masterClrMapping/>
  </p:clrMapOvr>
</p:sld>
</file>

<file path=ppt/theme/theme1.xml><?xml version="1.0" encoding="utf-8"?>
<a:theme xmlns:a="http://schemas.openxmlformats.org/drawingml/2006/main" name="UTD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TD Theme" id="{109D986D-32D1-4497-B70F-373CFF85E7D5}" vid="{1123E7A5-4BC6-4D2E-8710-A05D57A4C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4417EC1ABA4942861D183F3DA77AA8" ma:contentTypeVersion="0" ma:contentTypeDescription="Create a new document." ma:contentTypeScope="" ma:versionID="f70e9095ba07c2f12afea67ef6f15b7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510429-E404-4EC5-AC5C-D35F716BADBA}"/>
</file>

<file path=customXml/itemProps2.xml><?xml version="1.0" encoding="utf-8"?>
<ds:datastoreItem xmlns:ds="http://schemas.openxmlformats.org/officeDocument/2006/customXml" ds:itemID="{25AC9FED-FC78-4311-866B-EA3A4AF30F79}"/>
</file>

<file path=customXml/itemProps3.xml><?xml version="1.0" encoding="utf-8"?>
<ds:datastoreItem xmlns:ds="http://schemas.openxmlformats.org/officeDocument/2006/customXml" ds:itemID="{AC5B371B-8DBE-46D2-939E-6BC75C3EDEBB}"/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1216</Words>
  <Application>Microsoft Office PowerPoint</Application>
  <PresentationFormat>On-screen Show (4:3)</PresentationFormat>
  <Paragraphs>160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Cambria Math</vt:lpstr>
      <vt:lpstr>Calibri</vt:lpstr>
      <vt:lpstr>Arial</vt:lpstr>
      <vt:lpstr>Helvetica Neue</vt:lpstr>
      <vt:lpstr>UTD Theme</vt:lpstr>
      <vt:lpstr>Modeling Supply and Demand Hospital Bed Imbalances in Texas and Their Contributing Cultural Factors</vt:lpstr>
      <vt:lpstr>Introduction: Problem Statement</vt:lpstr>
      <vt:lpstr>Introduction: Objectives</vt:lpstr>
      <vt:lpstr>Data Sources (i)</vt:lpstr>
      <vt:lpstr>Data Sources (ii)</vt:lpstr>
      <vt:lpstr>Data Sources (iii)</vt:lpstr>
      <vt:lpstr>Challenges Identifying the Supply and Demand Surfaces</vt:lpstr>
      <vt:lpstr>Concepts: Weighted &amp; Adaptive Kernel Densities</vt:lpstr>
      <vt:lpstr>Challenge: Estimating adaptive Bandwidths (i)</vt:lpstr>
      <vt:lpstr>Challenge: Estimating adaptive Bandwidths (ii)</vt:lpstr>
      <vt:lpstr>Identifying the Supply and Demand Imbalance (i)</vt:lpstr>
      <vt:lpstr>Identifying the Supply and Demand Imbalance (ii)</vt:lpstr>
      <vt:lpstr>Aggregating Pixel LRR into the County Level</vt:lpstr>
      <vt:lpstr>Relationship between Potential Explanatory Variables  and County Level Supply and Demand Imbalances (i)</vt:lpstr>
      <vt:lpstr>Relationship between Potential Explanatory Factors  and County Level Supply and Demand Imbalances (ii)</vt:lpstr>
      <vt:lpstr>Final Model Using Cultural Variables and Adjusting for Heteroscedasticity</vt:lpstr>
      <vt:lpstr>Aspatial Model Diagnostics</vt:lpstr>
      <vt:lpstr>Spatial Model Diagnostics</vt:lpstr>
      <vt:lpstr>Summary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Supply and Demand Hospital Bed Imbalances in Texas and Their Contributing Cultural Factors</dc:title>
  <dc:creator>Michael Tiefelsdorf</dc:creator>
  <cp:lastModifiedBy>Michael Tiefelsdorf</cp:lastModifiedBy>
  <cp:revision>90</cp:revision>
  <dcterms:created xsi:type="dcterms:W3CDTF">2020-11-10T22:23:50Z</dcterms:created>
  <dcterms:modified xsi:type="dcterms:W3CDTF">2020-11-12T21:59:54Z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0x010100C84417EC1ABA4942861D183F3DA77AA8</vt:lpwstr>
  </property>
</Properties>
</file>